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61" r:id="rId5"/>
    <p:sldId id="875" r:id="rId6"/>
    <p:sldId id="259" r:id="rId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9C9E2"/>
    <a:srgbClr val="8399AD"/>
    <a:srgbClr val="8AB3D3"/>
    <a:srgbClr val="8DADBC"/>
    <a:srgbClr val="6881AA"/>
    <a:srgbClr val="405371"/>
    <a:srgbClr val="858AA7"/>
    <a:srgbClr val="647FAA"/>
    <a:srgbClr val="657CA5"/>
    <a:srgbClr val="8EB5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8C798-B30B-CA07-2127-19443B733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0DAE92-BA3F-A552-B9B9-A14567E663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FBB280-169A-2F6D-E890-AFE8EFF42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9B7F-C0AA-4439-90C2-C51B02DBDA4C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56D24-D120-92EB-45A8-BE043806A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F56F6-01C7-0DB4-4932-7D3C831EA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627E-58FB-4BEC-9F1B-8E7AC8B6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741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C8A33F-2384-C766-1C4C-57C984BCA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E7AD00-8682-7219-69CB-EC5D37171D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0AD99-23B2-A39D-98AA-FA98E8011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9B7F-C0AA-4439-90C2-C51B02DBDA4C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B1F38-ED10-AFA1-9DF3-7AF0275425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09AE46-A9F2-7C84-8532-2E48FB700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627E-58FB-4BEC-9F1B-8E7AC8B6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468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FC3AE6-07B9-9509-B65A-98311A946A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13E3FB-805F-5F82-351B-4035949134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5ACBD-56C5-D946-EEFE-1E3D15E62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9B7F-C0AA-4439-90C2-C51B02DBDA4C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DDA3E-480D-5B4B-C835-4581C0E70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C034AD-E3BA-AA03-796C-AE8DD1DE41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627E-58FB-4BEC-9F1B-8E7AC8B6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08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F69FF-25AD-8A0A-861F-0E2589181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32CE9-AB09-4DED-A40B-6A079120EE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24271-48F5-2DB8-E287-F2235539D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9B7F-C0AA-4439-90C2-C51B02DBDA4C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C10C07-B347-19B5-000B-7C9C82C1C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64D08-D78A-7818-0170-131B1B26C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627E-58FB-4BEC-9F1B-8E7AC8B6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518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7822C-E417-8FAC-0C9C-EF3E2F403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582C80-C252-DFD5-F601-4255B2A060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4FAC38-40B4-A574-D9CA-C2CAB7E648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9B7F-C0AA-4439-90C2-C51B02DBDA4C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B4E72-DF98-85C3-BB75-F88848AC3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9FE14-B412-62EC-9C63-F421B29F8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627E-58FB-4BEC-9F1B-8E7AC8B6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87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9BDCFE-85F9-2EA7-2A6B-BBF1CE0539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886C8-59A6-52D8-4F99-C9D2626571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8C7D04-887C-F9C9-C9F3-DAFB4EE5C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28BB68-0D66-B5AA-FE02-BFE170E7C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9B7F-C0AA-4439-90C2-C51B02DBDA4C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CE4D72-9C1E-3576-1AA5-D9B79073F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0B3A83-73E1-89F9-50C6-4730CFA7D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627E-58FB-4BEC-9F1B-8E7AC8B6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78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C5FCA2-D240-7784-D453-15F74E3D6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727544-2DD0-85B7-19F0-0689439AA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4C8445-0E97-FCAE-EC07-CE8638599B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AF267B-CBBC-C1A8-6288-4096DD72A5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482791-1E1D-1EA9-9087-C46C953541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70611F-A405-1033-82E8-09B8A2222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9B7F-C0AA-4439-90C2-C51B02DBDA4C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7FF4C4-A5BF-BA0D-DF46-C244B4CBE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79F6A47-F498-47FC-18FC-50751BDA7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627E-58FB-4BEC-9F1B-8E7AC8B6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862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69321-B65A-1BCD-2B8E-D586229DB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75CAE2-3926-68C3-6D14-C3199BD87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9B7F-C0AA-4439-90C2-C51B02DBDA4C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8880E8-D367-0D21-CCB1-396247B81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9651D7-FE20-3C11-E685-A6DCF10AD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627E-58FB-4BEC-9F1B-8E7AC8B6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26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639C562-9056-2579-16C2-1B7290FAF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9B7F-C0AA-4439-90C2-C51B02DBDA4C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7FFC33-DA03-F800-928D-F9C07290E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372DD7-2167-12CE-4581-B5E8CCAAD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627E-58FB-4BEC-9F1B-8E7AC8B6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417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FB528-24AD-7DD0-D212-515AA1F96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4B3319-3F84-5666-0495-C4F2937F5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8CE648-031D-F624-E69A-65834897C5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FA521D-56AB-EA0C-A006-E01EB9728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9B7F-C0AA-4439-90C2-C51B02DBDA4C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A3D519-E635-DDCD-9B76-77A43C280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DB572-5A8F-B232-0436-A5C7E9228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627E-58FB-4BEC-9F1B-8E7AC8B6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94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3DE39-939A-079F-EDA3-F43249782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C578E7-DF18-8B09-62C0-5F1B745C64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6F6752-4B5A-B3CF-878F-9826FF0157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87323B-5984-5821-938F-6D4B95374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D69B7F-C0AA-4439-90C2-C51B02DBDA4C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22AD92-C37C-3E25-77DB-80EDE3A68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AE15C5-F318-D12B-FB6B-8A860D642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0B627E-58FB-4BEC-9F1B-8E7AC8B6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11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C3AE79-15E4-7BD7-8D14-C3F64F269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7EA50C-0BA1-2AB8-F882-E1951B8E23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3B80B9-3EA4-D17C-7E28-7A0EF5EFDC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D69B7F-C0AA-4439-90C2-C51B02DBDA4C}" type="datetimeFigureOut">
              <a:rPr lang="en-US" smtClean="0"/>
              <a:t>12/16/2023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FF7C2-F43F-4CFE-3D96-590BC4196C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45CA8-AB54-8A79-7761-AAA5EAC736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B627E-58FB-4BEC-9F1B-8E7AC8B6B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347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martha@stmarkstn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81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ook cover with a red text&#10;&#10;Description automatically generated">
            <a:extLst>
              <a:ext uri="{FF2B5EF4-FFF2-40B4-BE49-F238E27FC236}">
                <a16:creationId xmlns:a16="http://schemas.microsoft.com/office/drawing/2014/main" id="{6E94EBFD-E4EB-61B0-E30B-146D5E66D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655127" cy="68866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1E7C1F-EA3D-127E-6849-C0D9D69DFB93}"/>
              </a:ext>
            </a:extLst>
          </p:cNvPr>
          <p:cNvSpPr txBox="1"/>
          <p:nvPr/>
        </p:nvSpPr>
        <p:spPr>
          <a:xfrm>
            <a:off x="4849090" y="1134871"/>
            <a:ext cx="7118102" cy="5601533"/>
          </a:xfrm>
          <a:prstGeom prst="rect">
            <a:avLst/>
          </a:prstGeom>
          <a:solidFill>
            <a:srgbClr val="6881AA"/>
          </a:solidFill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Read 3 - 4 chapters of the Bible per day 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			plus devotional commentary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Daily Prayer sentence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Weekly Summary of the scripture story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Grasp the grand sweep of the Scriptures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Develop a daily spiritual discipline 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			and stronger devotional life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View life through the lens of scripture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Draw guidance and insight for your daily life</a:t>
            </a:r>
          </a:p>
          <a:p>
            <a:pPr marL="457200" indent="-457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</a:rPr>
              <a:t>Participate in weekly, monthly, 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solidFill>
                  <a:schemeClr val="bg1"/>
                </a:solidFill>
              </a:rPr>
              <a:t>		and/or occasional gatherings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4ADD681-B5E9-EF53-DB70-0DC283CE6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436" y="121596"/>
            <a:ext cx="6657409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782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81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2DAEA-1891-8E61-B1E6-E17E5477F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154" y="204498"/>
            <a:ext cx="6458528" cy="857683"/>
          </a:xfrm>
          <a:solidFill>
            <a:srgbClr val="A9C9E2"/>
          </a:solidFill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4000" dirty="0">
                <a:solidFill>
                  <a:srgbClr val="C00000"/>
                </a:solidFill>
                <a:latin typeface="Baldessare" panose="00000400000000000000" pitchFamily="2" charset="0"/>
              </a:rPr>
              <a:t>Say Yes to the Challenge!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F2D83-E6E2-E9E6-696A-1C34022BC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4436" y="1828799"/>
            <a:ext cx="7305964" cy="4941455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Yes, I want to deepen my walk with Christ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Yes, I want to grasp the Grand Sweep of Scripture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</a:pPr>
            <a:r>
              <a:rPr lang="en-US" dirty="0">
                <a:solidFill>
                  <a:schemeClr val="bg1"/>
                </a:solidFill>
              </a:rPr>
              <a:t>Yes, I want to listen and respond to God’s call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7E8419-2A3E-75BC-F9BC-8053DABE5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636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824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81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2DAEA-1891-8E61-B1E6-E17E5477F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154" y="204498"/>
            <a:ext cx="6458528" cy="857683"/>
          </a:xfrm>
          <a:solidFill>
            <a:srgbClr val="A9C9E2"/>
          </a:solidFill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Baldessare" panose="00000400000000000000" pitchFamily="2" charset="0"/>
              </a:rPr>
              <a:t>How to Say Yes: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F2D83-E6E2-E9E6-696A-1C34022BC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4436" y="1253331"/>
            <a:ext cx="7305964" cy="5516924"/>
          </a:xfrm>
        </p:spPr>
        <p:txBody>
          <a:bodyPr>
            <a:noAutofit/>
          </a:bodyPr>
          <a:lstStyle/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>
              <a:solidFill>
                <a:schemeClr val="bg1"/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Scan the QR code you see here, in the bulletin or newsletter, or on our Facebook page, or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Send an email to </a:t>
            </a:r>
            <a:r>
              <a:rPr lang="en-US" dirty="0">
                <a:solidFill>
                  <a:srgbClr val="C0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martha@stmarkstn.org</a:t>
            </a:r>
            <a:r>
              <a:rPr lang="en-US" dirty="0">
                <a:solidFill>
                  <a:schemeClr val="bg1"/>
                </a:solidFill>
              </a:rPr>
              <a:t>, or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>
                <a:solidFill>
                  <a:schemeClr val="bg1"/>
                </a:solidFill>
              </a:rPr>
              <a:t>Call the church office at (615) 893-3455.  </a:t>
            </a:r>
          </a:p>
          <a:p>
            <a:pPr marL="0" indent="0">
              <a:buNone/>
            </a:pPr>
            <a:endParaRPr lang="en-US" sz="140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i="1" dirty="0">
                <a:solidFill>
                  <a:schemeClr val="bg1"/>
                </a:solidFill>
              </a:rPr>
              <a:t>Friends, Relatives, Acquaintances, &amp; Neighbors</a:t>
            </a:r>
          </a:p>
          <a:p>
            <a:pPr marL="0" indent="0" algn="ctr">
              <a:buNone/>
            </a:pPr>
            <a:r>
              <a:rPr lang="en-US" i="1" dirty="0">
                <a:solidFill>
                  <a:schemeClr val="bg1"/>
                </a:solidFill>
              </a:rPr>
              <a:t>are welcome to participate!  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7E8419-2A3E-75BC-F9BC-8053DABE5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636737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2CBEDC-AA1F-F2CF-606A-DE5C91FC0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4984" y="1253331"/>
            <a:ext cx="2004868" cy="200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48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12C54-5715-7CE6-F710-0CE2E4ABE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C26D7-8AE7-3212-9497-27FE90A6A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59F816-94D8-39E6-C849-9806D0576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6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990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881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2DAEA-1891-8E61-B1E6-E17E5477F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155" y="204499"/>
            <a:ext cx="6458528" cy="1090901"/>
          </a:xfrm>
          <a:solidFill>
            <a:srgbClr val="A9C9E2"/>
          </a:solidFill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  <a:latin typeface="Baldessare" panose="00000400000000000000" pitchFamily="2" charset="0"/>
              </a:rPr>
              <a:t>Small Groups Available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F2D83-E6E2-E9E6-696A-1C34022BC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5200" y="1701801"/>
            <a:ext cx="7315200" cy="5068455"/>
          </a:xfrm>
          <a:solidFill>
            <a:srgbClr val="A9C9E2"/>
          </a:solidFill>
        </p:spPr>
        <p:txBody>
          <a:bodyPr>
            <a:noAutofit/>
          </a:bodyPr>
          <a:lstStyle/>
          <a:p>
            <a:r>
              <a:rPr lang="en-US" sz="2667" b="1" dirty="0">
                <a:latin typeface="Arial Narrow" panose="020B0606020202030204" pitchFamily="34" charset="0"/>
                <a:ea typeface="Calibri" panose="020F0502020204030204" pitchFamily="34" charset="0"/>
              </a:rPr>
              <a:t>Sundays, 9:15 – 10:15 a.m. </a:t>
            </a:r>
            <a:r>
              <a:rPr lang="en-US" sz="2667" dirty="0">
                <a:latin typeface="Arial Narrow" panose="020B0606020202030204" pitchFamily="34" charset="0"/>
                <a:ea typeface="Calibri" panose="020F0502020204030204" pitchFamily="34" charset="0"/>
              </a:rPr>
              <a:t>beginning January 7th, especially for adults not currently members of another Christian education class. Led by Revs. Tommy Ward and Martha Touchton.   </a:t>
            </a:r>
          </a:p>
          <a:p>
            <a:r>
              <a:rPr lang="en-US" sz="2667" b="1" dirty="0">
                <a:latin typeface="Arial Narrow" panose="020B0606020202030204" pitchFamily="34" charset="0"/>
                <a:ea typeface="Calibri" panose="020F0502020204030204" pitchFamily="34" charset="0"/>
              </a:rPr>
              <a:t>Sundays, 4:00 – 5:00 p.m. </a:t>
            </a:r>
            <a:r>
              <a:rPr lang="en-US" sz="2667" dirty="0">
                <a:latin typeface="Arial Narrow" panose="020B0606020202030204" pitchFamily="34" charset="0"/>
                <a:ea typeface="Calibri" panose="020F0502020204030204" pitchFamily="34" charset="0"/>
              </a:rPr>
              <a:t>beginning January 7th.  Led by Hannah Pratt.</a:t>
            </a:r>
          </a:p>
          <a:p>
            <a:r>
              <a:rPr lang="en-US" sz="2667" b="1" dirty="0">
                <a:latin typeface="Arial Narrow" panose="020B0606020202030204" pitchFamily="34" charset="0"/>
                <a:ea typeface="Calibri" panose="020F0502020204030204" pitchFamily="34" charset="0"/>
              </a:rPr>
              <a:t>Wednesdays, 6:00 – 7:00 p.m. </a:t>
            </a:r>
            <a:r>
              <a:rPr lang="en-US" sz="2667" dirty="0">
                <a:latin typeface="Arial Narrow" panose="020B0606020202030204" pitchFamily="34" charset="0"/>
                <a:ea typeface="Calibri" panose="020F0502020204030204" pitchFamily="34" charset="0"/>
              </a:rPr>
              <a:t>beginning January 3</a:t>
            </a:r>
            <a:r>
              <a:rPr lang="en-US" sz="2667" baseline="30000" dirty="0">
                <a:latin typeface="Arial Narrow" panose="020B0606020202030204" pitchFamily="34" charset="0"/>
                <a:ea typeface="Calibri" panose="020F0502020204030204" pitchFamily="34" charset="0"/>
              </a:rPr>
              <a:t>rd</a:t>
            </a:r>
            <a:r>
              <a:rPr lang="en-US" sz="2667" dirty="0">
                <a:latin typeface="Arial Narrow" panose="020B0606020202030204" pitchFamily="34" charset="0"/>
                <a:ea typeface="Calibri" panose="020F0502020204030204" pitchFamily="34" charset="0"/>
              </a:rPr>
              <a:t>.  Led by a team of St. Mark’s retired clergy.</a:t>
            </a:r>
          </a:p>
          <a:p>
            <a:r>
              <a:rPr lang="en-US" sz="2667" b="1" dirty="0">
                <a:latin typeface="Arial Narrow" panose="020B0606020202030204" pitchFamily="34" charset="0"/>
                <a:ea typeface="Calibri" panose="020F0502020204030204" pitchFamily="34" charset="0"/>
              </a:rPr>
              <a:t>Fridays, 10:00 – 11:00 a.m. </a:t>
            </a:r>
            <a:r>
              <a:rPr lang="en-US" sz="2667" dirty="0">
                <a:latin typeface="Arial Narrow" panose="020B0606020202030204" pitchFamily="34" charset="0"/>
                <a:ea typeface="Calibri" panose="020F0502020204030204" pitchFamily="34" charset="0"/>
              </a:rPr>
              <a:t>beginning January 5th.  Led by Claudia Hunter.  </a:t>
            </a:r>
            <a:endParaRPr lang="en-US" sz="2667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 algn="ctr">
              <a:buNone/>
            </a:pPr>
            <a:r>
              <a:rPr lang="en-US" sz="3200" i="1" dirty="0">
                <a:solidFill>
                  <a:srgbClr val="C00000"/>
                </a:solidFill>
                <a:latin typeface="Baldessare" panose="00000400000000000000" pitchFamily="2" charset="0"/>
              </a:rPr>
              <a:t>Register for a Small Group today!</a:t>
            </a:r>
            <a:endParaRPr lang="en-US" sz="3200" i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7E8419-2A3E-75BC-F9BC-8053DABE53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46367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797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3BC578-297F-252E-B40E-C6C1834D65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br>
              <a:rPr lang="en-US" dirty="0"/>
            </a:b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C5631D-DAB3-0D1A-1A2E-F5CF078E1B5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5000"/>
          </a:blip>
          <a:stretch>
            <a:fillRect/>
          </a:stretch>
        </p:blipFill>
        <p:spPr>
          <a:xfrm>
            <a:off x="0" y="0"/>
            <a:ext cx="12301268" cy="684937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E21C73-5F9C-E4CE-7D09-26CD43921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187" y="221673"/>
            <a:ext cx="11057626" cy="5957453"/>
          </a:xfrm>
        </p:spPr>
        <p:txBody>
          <a:bodyPr>
            <a:noAutofit/>
          </a:bodyPr>
          <a:lstStyle/>
          <a:p>
            <a:pPr marL="0" indent="0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7200" dirty="0">
                <a:solidFill>
                  <a:srgbClr val="C00000"/>
                </a:solidFill>
                <a:latin typeface="Baldessare" panose="00000400000000000000" pitchFamily="2" charset="0"/>
              </a:rPr>
              <a:t>		</a:t>
            </a:r>
            <a:r>
              <a:rPr lang="en-US" sz="7200" dirty="0">
                <a:solidFill>
                  <a:srgbClr val="A41C20"/>
                </a:solidFill>
                <a:latin typeface="Baldessare" panose="00000400000000000000" pitchFamily="2" charset="0"/>
              </a:rPr>
              <a:t>the </a:t>
            </a:r>
          </a:p>
          <a:p>
            <a:pPr marL="0" indent="0" algn="ctr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13800" dirty="0">
                <a:solidFill>
                  <a:srgbClr val="A41C20"/>
                </a:solidFill>
                <a:latin typeface="Baldessare" panose="00000400000000000000" pitchFamily="2" charset="0"/>
              </a:rPr>
              <a:t>GRAND</a:t>
            </a:r>
          </a:p>
          <a:p>
            <a:pPr marL="0" indent="0" algn="ctr">
              <a:lnSpc>
                <a:spcPct val="70000"/>
              </a:lnSpc>
              <a:spcBef>
                <a:spcPts val="0"/>
              </a:spcBef>
              <a:buNone/>
            </a:pPr>
            <a:r>
              <a:rPr lang="en-US" sz="7200" dirty="0">
                <a:solidFill>
                  <a:srgbClr val="A41C20"/>
                </a:solidFill>
                <a:latin typeface="Baldessare" panose="00000400000000000000" pitchFamily="2" charset="0"/>
              </a:rPr>
              <a:t> 					Sweep</a:t>
            </a:r>
          </a:p>
          <a:p>
            <a:pPr marL="0" indent="0" algn="ctr">
              <a:lnSpc>
                <a:spcPct val="70000"/>
              </a:lnSpc>
              <a:spcBef>
                <a:spcPts val="0"/>
              </a:spcBef>
              <a:buNone/>
            </a:pPr>
            <a:endParaRPr lang="en-US" sz="7200" dirty="0">
              <a:solidFill>
                <a:srgbClr val="A41C20"/>
              </a:solidFill>
              <a:latin typeface="Baldessare" panose="000004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7200" dirty="0">
                <a:solidFill>
                  <a:srgbClr val="A41C20"/>
                </a:solidFill>
                <a:latin typeface="Baldessare" panose="00000400000000000000" pitchFamily="2" charset="0"/>
              </a:rPr>
              <a:t>BIBLE CHALLENGE 2024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7200" dirty="0">
              <a:solidFill>
                <a:srgbClr val="A41C20"/>
              </a:solidFill>
              <a:latin typeface="Baldessar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106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4524</TotalTime>
  <Words>291</Words>
  <Application>Microsoft Office PowerPoint</Application>
  <PresentationFormat>Widescreen</PresentationFormat>
  <Paragraphs>44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Arial Narrow</vt:lpstr>
      <vt:lpstr>Baldessare</vt:lpstr>
      <vt:lpstr>Calibri</vt:lpstr>
      <vt:lpstr>Calibri Light</vt:lpstr>
      <vt:lpstr>Wingdings</vt:lpstr>
      <vt:lpstr>Office Theme</vt:lpstr>
      <vt:lpstr>PowerPoint Presentation</vt:lpstr>
      <vt:lpstr>Say Yes to the Challenge!</vt:lpstr>
      <vt:lpstr>How to Say Yes:</vt:lpstr>
      <vt:lpstr>PowerPoint Presentation</vt:lpstr>
      <vt:lpstr>Small Groups Available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Martha Touchton</dc:creator>
  <cp:lastModifiedBy>Martha Touchton</cp:lastModifiedBy>
  <cp:revision>14</cp:revision>
  <cp:lastPrinted>2023-12-07T19:53:30Z</cp:lastPrinted>
  <dcterms:created xsi:type="dcterms:W3CDTF">2023-12-01T03:21:05Z</dcterms:created>
  <dcterms:modified xsi:type="dcterms:W3CDTF">2023-12-18T20:32:39Z</dcterms:modified>
</cp:coreProperties>
</file>